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omments/modernComment_102_DCC07227.xml" ContentType="application/vnd.ms-powerpoint.comments+xml"/>
  <Override PartName="/ppt/comments/modernComment_103_9AA21265.xml" ContentType="application/vnd.ms-powerpoint.comments+xml"/>
  <Override PartName="/ppt/comments/modernComment_109_96F04BBB.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105_8E3A8BF6.xml" ContentType="application/vnd.ms-powerpoint.comments+xml"/>
  <Override PartName="/ppt/comments/modernComment_108_C023AE8D.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Lst>
  <p:sldIdLst>
    <p:sldId id="256" r:id="rId3"/>
    <p:sldId id="257" r:id="rId4"/>
    <p:sldId id="258" r:id="rId5"/>
    <p:sldId id="259" r:id="rId6"/>
    <p:sldId id="265" r:id="rId7"/>
    <p:sldId id="260" r:id="rId8"/>
    <p:sldId id="266" r:id="rId9"/>
    <p:sldId id="261" r:id="rId10"/>
    <p:sldId id="263" r:id="rId11"/>
    <p:sldId id="264" r:id="rId1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E48A1FD-D821-B20D-2020-AD27F608820F}" name="Elodie Gage" initials="EG" userId="S::egage@netopie.fr::5d8f7c9e-8beb-483c-9423-93a98610412f"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2892" autoAdjust="0"/>
    <p:restoredTop sz="94660"/>
  </p:normalViewPr>
  <p:slideViewPr>
    <p:cSldViewPr snapToGrid="0">
      <p:cViewPr varScale="1">
        <p:scale>
          <a:sx n="73" d="100"/>
          <a:sy n="73" d="100"/>
        </p:scale>
        <p:origin x="224" y="26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microsoft.com/office/2018/10/relationships/authors" Target="authors.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comments/modernComment_102_DCC07227.xml><?xml version="1.0" encoding="utf-8"?>
<p188:cmLst xmlns:a="http://schemas.openxmlformats.org/drawingml/2006/main" xmlns:r="http://schemas.openxmlformats.org/officeDocument/2006/relationships" xmlns:p188="http://schemas.microsoft.com/office/powerpoint/2018/8/main">
  <p188:cm id="{9FED70DA-A7A7-7B45-867B-063590543791}" authorId="{BE48A1FD-D821-B20D-2020-AD27F608820F}" created="2023-07-07T14:15:15.638">
    <pc:sldMkLst xmlns:pc="http://schemas.microsoft.com/office/powerpoint/2013/main/command">
      <pc:docMk/>
      <pc:sldMk cId="3703599655" sldId="258"/>
    </pc:sldMkLst>
    <p188:txBody>
      <a:bodyPr/>
      <a:lstStyle/>
      <a:p>
        <a:r>
          <a:rPr lang="fr-FR"/>
          <a:t>Il m’a été demandé de proposer deux choix et expliquer les différences par rapport au projet</a:t>
        </a:r>
      </a:p>
    </p188:txBody>
  </p188:cm>
</p188:cmLst>
</file>

<file path=ppt/comments/modernComment_103_9AA21265.xml><?xml version="1.0" encoding="utf-8"?>
<p188:cmLst xmlns:a="http://schemas.openxmlformats.org/drawingml/2006/main" xmlns:r="http://schemas.openxmlformats.org/officeDocument/2006/relationships" xmlns:p188="http://schemas.microsoft.com/office/powerpoint/2018/8/main">
  <p188:cm id="{A742C7BA-2F33-4E15-948F-E3F28DA9A663}" authorId="{BE48A1FD-D821-B20D-2020-AD27F608820F}" created="2023-06-14T12:56:43.758">
    <pc:sldMkLst xmlns:pc="http://schemas.microsoft.com/office/powerpoint/2013/main/command">
      <pc:docMk/>
      <pc:sldMk cId="2594312805" sldId="259"/>
    </pc:sldMkLst>
    <p188:replyLst>
      <p188:reply id="{CF027014-174D-8144-A0D1-3F9582D9F57E}" authorId="{BE48A1FD-D821-B20D-2020-AD27F608820F}" created="2023-07-07T14:04:54.969">
        <p188:txBody>
          <a:bodyPr/>
          <a:lstStyle/>
          <a:p>
            <a:r>
              <a:rPr lang="fr-FR"/>
              <a:t>Nous gagnerons du temps en incluant le client lors des milestones.</a:t>
            </a:r>
          </a:p>
        </p188:txBody>
      </p188:reply>
    </p188:replyLst>
    <p188:txBody>
      <a:bodyPr/>
      <a:lstStyle/>
      <a:p>
        <a:r>
          <a:rPr lang="fr-FR"/>
          <a:t>Compte tenu de la nature de notre projet et du délai de 3 mois, je recommande d'utiliser une méthodologie de gestion de projet Agile avec des éléments de Scrum. Les méthodologies agiles favorisent l'adaptabilité, la collaboration et le développement itératif, ce qui nous permet de répondre efficacement aux exigences changeantes et de fournir une valeur ajoutée tout au long du projet.</a:t>
        </a:r>
      </a:p>
    </p188:txBody>
  </p188:cm>
</p188:cmLst>
</file>

<file path=ppt/comments/modernComment_105_8E3A8BF6.xml><?xml version="1.0" encoding="utf-8"?>
<p188:cmLst xmlns:a="http://schemas.openxmlformats.org/drawingml/2006/main" xmlns:r="http://schemas.openxmlformats.org/officeDocument/2006/relationships" xmlns:p188="http://schemas.microsoft.com/office/powerpoint/2018/8/main">
  <p188:cm id="{69F21F12-8B88-E141-813E-B27673E933FD}" authorId="{BE48A1FD-D821-B20D-2020-AD27F608820F}" created="2023-07-07T14:10:47.545">
    <pc:sldMkLst xmlns:pc="http://schemas.microsoft.com/office/powerpoint/2013/main/command">
      <pc:docMk/>
      <pc:sldMk cId="2386201590" sldId="261"/>
    </pc:sldMkLst>
    <p188:txBody>
      <a:bodyPr/>
      <a:lstStyle/>
      <a:p>
        <a:r>
          <a:rPr lang="fr-FR"/>
          <a:t>L’autre alternative serait un  cycle en V.
L’inconvénient est  que le client n’intervient qu’à la fin des phases de développement ce qui peut être dangereux pour un projet de cette envergure.</a:t>
        </a:r>
      </a:p>
    </p188:txBody>
  </p188:cm>
</p188:cmLst>
</file>

<file path=ppt/comments/modernComment_108_C023AE8D.xml><?xml version="1.0" encoding="utf-8"?>
<p188:cmLst xmlns:a="http://schemas.openxmlformats.org/drawingml/2006/main" xmlns:r="http://schemas.openxmlformats.org/officeDocument/2006/relationships" xmlns:p188="http://schemas.microsoft.com/office/powerpoint/2018/8/main">
  <p188:cm id="{7D171B8C-9855-A24E-B5EB-68043345B6C7}" authorId="{BE48A1FD-D821-B20D-2020-AD27F608820F}" created="2023-07-07T14:37:55.958">
    <pc:sldMkLst xmlns:pc="http://schemas.microsoft.com/office/powerpoint/2013/main/command">
      <pc:docMk/>
      <pc:sldMk cId="3223563917" sldId="264"/>
    </pc:sldMkLst>
    <p188:txBody>
      <a:bodyPr/>
      <a:lstStyle/>
      <a:p>
        <a:r>
          <a:rPr lang="fr-FR"/>
          <a:t>Séparons les UC en deux parties.
UC 1-5: tous ce qui touche a la gestion des comptes clients et personnel
UC-6-10: tous ce qui touche à la gestions des commandes</a:t>
        </a:r>
      </a:p>
    </p188:txBody>
  </p188:cm>
</p188:cmLst>
</file>

<file path=ppt/comments/modernComment_109_96F04BBB.xml><?xml version="1.0" encoding="utf-8"?>
<p188:cmLst xmlns:a="http://schemas.openxmlformats.org/drawingml/2006/main" xmlns:r="http://schemas.openxmlformats.org/officeDocument/2006/relationships" xmlns:p188="http://schemas.microsoft.com/office/powerpoint/2018/8/main">
  <p188:cm id="{3EC3BCBA-898F-654C-AF33-19CA97E43883}" authorId="{BE48A1FD-D821-B20D-2020-AD27F608820F}" created="2023-07-07T14:09:14.110">
    <ac:deMkLst xmlns:ac="http://schemas.microsoft.com/office/drawing/2013/main/command">
      <pc:docMk xmlns:pc="http://schemas.microsoft.com/office/powerpoint/2013/main/command"/>
      <pc:sldMk xmlns:pc="http://schemas.microsoft.com/office/powerpoint/2013/main/command" cId="2532330427" sldId="265"/>
      <ac:graphicFrameMk id="14" creationId="{27D2B446-3EA0-F520-913B-511E3AC8E239}"/>
    </ac:deMkLst>
    <p188:txBody>
      <a:bodyPr/>
      <a:lstStyle/>
      <a:p>
        <a:r>
          <a:rPr lang="fr-FR"/>
          <a:t>Voici une slide que j’ai adaptée afin que l’on puisse la réutiliser devant le client. Les acteurs du projets y sont bien définis.</a:t>
        </a:r>
      </a:p>
    </p188:txBody>
  </p188:cm>
</p188:cmLst>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FD5E6D-DDB5-4F0E-830A-B998F29014DD}"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51528140-B50B-4236-AD29-B66FFD457BEA}">
      <dgm:prSet/>
      <dgm:spPr/>
      <dgm:t>
        <a:bodyPr/>
        <a:lstStyle/>
        <a:p>
          <a:r>
            <a:rPr lang="fr-FR" b="1" dirty="0" err="1"/>
            <a:t>Chef.fe</a:t>
          </a:r>
          <a:r>
            <a:rPr lang="fr-FR" b="1" dirty="0"/>
            <a:t> de projet </a:t>
          </a:r>
          <a:r>
            <a:rPr lang="fr-FR" dirty="0"/>
            <a:t>: responsable de la gestion globale du projet, de la coordination et de la réussite du projet.</a:t>
          </a:r>
          <a:endParaRPr lang="en-US" dirty="0"/>
        </a:p>
      </dgm:t>
    </dgm:pt>
    <dgm:pt modelId="{0197B48B-BEE9-4C17-852F-7E67BDABA3C7}" type="parTrans" cxnId="{676EA15D-F822-416F-A656-2752EFB01408}">
      <dgm:prSet/>
      <dgm:spPr/>
      <dgm:t>
        <a:bodyPr/>
        <a:lstStyle/>
        <a:p>
          <a:endParaRPr lang="en-US"/>
        </a:p>
      </dgm:t>
    </dgm:pt>
    <dgm:pt modelId="{C3F9A8D1-8667-45A6-8DF8-E952013E3169}" type="sibTrans" cxnId="{676EA15D-F822-416F-A656-2752EFB01408}">
      <dgm:prSet/>
      <dgm:spPr/>
      <dgm:t>
        <a:bodyPr/>
        <a:lstStyle/>
        <a:p>
          <a:endParaRPr lang="en-US"/>
        </a:p>
      </dgm:t>
    </dgm:pt>
    <dgm:pt modelId="{E709CE49-7C81-406E-974D-97AC7ECCE6F1}">
      <dgm:prSet/>
      <dgm:spPr/>
      <dgm:t>
        <a:bodyPr/>
        <a:lstStyle/>
        <a:p>
          <a:r>
            <a:rPr lang="fr-FR" b="1" dirty="0" err="1"/>
            <a:t>Développeurs.euses</a:t>
          </a:r>
          <a:r>
            <a:rPr lang="fr-FR" b="1" dirty="0"/>
            <a:t> </a:t>
          </a:r>
          <a:r>
            <a:rPr lang="fr-FR" dirty="0"/>
            <a:t>: responsable du développement des composants du projet</a:t>
          </a:r>
          <a:endParaRPr lang="en-US" dirty="0"/>
        </a:p>
      </dgm:t>
    </dgm:pt>
    <dgm:pt modelId="{F5C36386-DE70-44D7-B753-D4D425F1C174}" type="parTrans" cxnId="{B1652916-7160-4C75-B351-A0C4997569C3}">
      <dgm:prSet/>
      <dgm:spPr/>
      <dgm:t>
        <a:bodyPr/>
        <a:lstStyle/>
        <a:p>
          <a:endParaRPr lang="en-US"/>
        </a:p>
      </dgm:t>
    </dgm:pt>
    <dgm:pt modelId="{C05870F3-69BC-471B-B342-92323A876F1A}" type="sibTrans" cxnId="{B1652916-7160-4C75-B351-A0C4997569C3}">
      <dgm:prSet/>
      <dgm:spPr/>
      <dgm:t>
        <a:bodyPr/>
        <a:lstStyle/>
        <a:p>
          <a:endParaRPr lang="en-US"/>
        </a:p>
      </dgm:t>
    </dgm:pt>
    <dgm:pt modelId="{EB3C176E-CF13-4D99-BDE6-14848944B50F}">
      <dgm:prSet/>
      <dgm:spPr/>
      <dgm:t>
        <a:bodyPr/>
        <a:lstStyle/>
        <a:p>
          <a:r>
            <a:rPr lang="fr-FR" b="1"/>
            <a:t>UI/UX Designer</a:t>
          </a:r>
          <a:r>
            <a:rPr lang="fr-FR"/>
            <a:t> : responsable de la conception de l'interface utilisateur et de l'expérience utilisateur du logiciel.</a:t>
          </a:r>
          <a:endParaRPr lang="en-US"/>
        </a:p>
      </dgm:t>
    </dgm:pt>
    <dgm:pt modelId="{9723B423-18F3-4830-AB58-9841563673AC}" type="parTrans" cxnId="{F95FD67C-C440-4C90-986D-EBD151D2FEAF}">
      <dgm:prSet/>
      <dgm:spPr/>
      <dgm:t>
        <a:bodyPr/>
        <a:lstStyle/>
        <a:p>
          <a:endParaRPr lang="en-US"/>
        </a:p>
      </dgm:t>
    </dgm:pt>
    <dgm:pt modelId="{172890D2-6E15-4E72-9A30-89A89F78A66F}" type="sibTrans" cxnId="{F95FD67C-C440-4C90-986D-EBD151D2FEAF}">
      <dgm:prSet/>
      <dgm:spPr/>
      <dgm:t>
        <a:bodyPr/>
        <a:lstStyle/>
        <a:p>
          <a:endParaRPr lang="en-US"/>
        </a:p>
      </dgm:t>
    </dgm:pt>
    <dgm:pt modelId="{DA7FD457-BBD7-4AE0-8625-B269572DBF8F}">
      <dgm:prSet/>
      <dgm:spPr/>
      <dgm:t>
        <a:bodyPr/>
        <a:lstStyle/>
        <a:p>
          <a:r>
            <a:rPr lang="fr-FR" b="1" dirty="0" err="1"/>
            <a:t>Testeur.euse</a:t>
          </a:r>
          <a:r>
            <a:rPr lang="fr-FR" b="1" dirty="0"/>
            <a:t> Q&amp;A</a:t>
          </a:r>
          <a:r>
            <a:rPr lang="fr-FR" dirty="0"/>
            <a:t> : responsable des tests du logiciel pour garantir la qualité et identifier les problèmes.</a:t>
          </a:r>
          <a:endParaRPr lang="en-US" dirty="0"/>
        </a:p>
      </dgm:t>
    </dgm:pt>
    <dgm:pt modelId="{41654BA6-1E73-465C-9B2B-BC5EF73C4CA3}" type="parTrans" cxnId="{12921949-4B30-45A9-A9D5-0E793CE31468}">
      <dgm:prSet/>
      <dgm:spPr/>
      <dgm:t>
        <a:bodyPr/>
        <a:lstStyle/>
        <a:p>
          <a:endParaRPr lang="en-US"/>
        </a:p>
      </dgm:t>
    </dgm:pt>
    <dgm:pt modelId="{16DB186E-186E-4FA3-B2F5-032B5542F516}" type="sibTrans" cxnId="{12921949-4B30-45A9-A9D5-0E793CE31468}">
      <dgm:prSet/>
      <dgm:spPr/>
      <dgm:t>
        <a:bodyPr/>
        <a:lstStyle/>
        <a:p>
          <a:endParaRPr lang="en-US"/>
        </a:p>
      </dgm:t>
    </dgm:pt>
    <dgm:pt modelId="{5B319D71-7F2C-4F22-9136-3D6EFC88AC9B}">
      <dgm:prSet/>
      <dgm:spPr/>
      <dgm:t>
        <a:bodyPr/>
        <a:lstStyle/>
        <a:p>
          <a:r>
            <a:rPr lang="fr-FR" b="1"/>
            <a:t>StakeHolder</a:t>
          </a:r>
          <a:r>
            <a:rPr lang="fr-FR"/>
            <a:t> :  Vous !</a:t>
          </a:r>
          <a:endParaRPr lang="en-US"/>
        </a:p>
      </dgm:t>
    </dgm:pt>
    <dgm:pt modelId="{6FF5211D-E07C-4003-AB12-19586544D6F2}" type="parTrans" cxnId="{FFB81B72-26D1-440A-BD1A-150B6591E05F}">
      <dgm:prSet/>
      <dgm:spPr/>
      <dgm:t>
        <a:bodyPr/>
        <a:lstStyle/>
        <a:p>
          <a:endParaRPr lang="en-US"/>
        </a:p>
      </dgm:t>
    </dgm:pt>
    <dgm:pt modelId="{DED14A82-307A-4000-BA4E-4E39A2E12439}" type="sibTrans" cxnId="{FFB81B72-26D1-440A-BD1A-150B6591E05F}">
      <dgm:prSet/>
      <dgm:spPr/>
      <dgm:t>
        <a:bodyPr/>
        <a:lstStyle/>
        <a:p>
          <a:endParaRPr lang="en-US"/>
        </a:p>
      </dgm:t>
    </dgm:pt>
    <dgm:pt modelId="{4AB49C52-1014-4C7A-A798-317D57588252}" type="pres">
      <dgm:prSet presAssocID="{0EFD5E6D-DDB5-4F0E-830A-B998F29014DD}" presName="diagram" presStyleCnt="0">
        <dgm:presLayoutVars>
          <dgm:dir/>
          <dgm:resizeHandles val="exact"/>
        </dgm:presLayoutVars>
      </dgm:prSet>
      <dgm:spPr/>
    </dgm:pt>
    <dgm:pt modelId="{236E5313-C696-45F7-A95B-A501607ABE08}" type="pres">
      <dgm:prSet presAssocID="{51528140-B50B-4236-AD29-B66FFD457BEA}" presName="node" presStyleLbl="node1" presStyleIdx="0" presStyleCnt="5">
        <dgm:presLayoutVars>
          <dgm:bulletEnabled val="1"/>
        </dgm:presLayoutVars>
      </dgm:prSet>
      <dgm:spPr/>
    </dgm:pt>
    <dgm:pt modelId="{DA4E1046-719B-401D-8816-9AF4B5F62E23}" type="pres">
      <dgm:prSet presAssocID="{C3F9A8D1-8667-45A6-8DF8-E952013E3169}" presName="sibTrans" presStyleCnt="0"/>
      <dgm:spPr/>
    </dgm:pt>
    <dgm:pt modelId="{992C09A6-AC81-40BC-B3A7-D179ACB176BA}" type="pres">
      <dgm:prSet presAssocID="{E709CE49-7C81-406E-974D-97AC7ECCE6F1}" presName="node" presStyleLbl="node1" presStyleIdx="1" presStyleCnt="5">
        <dgm:presLayoutVars>
          <dgm:bulletEnabled val="1"/>
        </dgm:presLayoutVars>
      </dgm:prSet>
      <dgm:spPr/>
    </dgm:pt>
    <dgm:pt modelId="{1407E80C-61A1-4012-AAB5-758473B1A1E4}" type="pres">
      <dgm:prSet presAssocID="{C05870F3-69BC-471B-B342-92323A876F1A}" presName="sibTrans" presStyleCnt="0"/>
      <dgm:spPr/>
    </dgm:pt>
    <dgm:pt modelId="{85E87148-8BCF-41AE-8DB4-7B4E51668019}" type="pres">
      <dgm:prSet presAssocID="{EB3C176E-CF13-4D99-BDE6-14848944B50F}" presName="node" presStyleLbl="node1" presStyleIdx="2" presStyleCnt="5">
        <dgm:presLayoutVars>
          <dgm:bulletEnabled val="1"/>
        </dgm:presLayoutVars>
      </dgm:prSet>
      <dgm:spPr/>
    </dgm:pt>
    <dgm:pt modelId="{BF976C89-F674-4E05-8BD7-84B125FA25C7}" type="pres">
      <dgm:prSet presAssocID="{172890D2-6E15-4E72-9A30-89A89F78A66F}" presName="sibTrans" presStyleCnt="0"/>
      <dgm:spPr/>
    </dgm:pt>
    <dgm:pt modelId="{F790BA88-63A4-43F5-AAAE-F84A3E47FA75}" type="pres">
      <dgm:prSet presAssocID="{DA7FD457-BBD7-4AE0-8625-B269572DBF8F}" presName="node" presStyleLbl="node1" presStyleIdx="3" presStyleCnt="5">
        <dgm:presLayoutVars>
          <dgm:bulletEnabled val="1"/>
        </dgm:presLayoutVars>
      </dgm:prSet>
      <dgm:spPr/>
    </dgm:pt>
    <dgm:pt modelId="{DB5A20E0-8EC7-42E3-85A3-5B26761BB6FC}" type="pres">
      <dgm:prSet presAssocID="{16DB186E-186E-4FA3-B2F5-032B5542F516}" presName="sibTrans" presStyleCnt="0"/>
      <dgm:spPr/>
    </dgm:pt>
    <dgm:pt modelId="{12D25F53-8A7B-4F02-92FA-4296F321B4FD}" type="pres">
      <dgm:prSet presAssocID="{5B319D71-7F2C-4F22-9136-3D6EFC88AC9B}" presName="node" presStyleLbl="node1" presStyleIdx="4" presStyleCnt="5">
        <dgm:presLayoutVars>
          <dgm:bulletEnabled val="1"/>
        </dgm:presLayoutVars>
      </dgm:prSet>
      <dgm:spPr/>
    </dgm:pt>
  </dgm:ptLst>
  <dgm:cxnLst>
    <dgm:cxn modelId="{B1652916-7160-4C75-B351-A0C4997569C3}" srcId="{0EFD5E6D-DDB5-4F0E-830A-B998F29014DD}" destId="{E709CE49-7C81-406E-974D-97AC7ECCE6F1}" srcOrd="1" destOrd="0" parTransId="{F5C36386-DE70-44D7-B753-D4D425F1C174}" sibTransId="{C05870F3-69BC-471B-B342-92323A876F1A}"/>
    <dgm:cxn modelId="{1501E81E-8792-42E3-9B40-920423EE2B70}" type="presOf" srcId="{EB3C176E-CF13-4D99-BDE6-14848944B50F}" destId="{85E87148-8BCF-41AE-8DB4-7B4E51668019}" srcOrd="0" destOrd="0" presId="urn:microsoft.com/office/officeart/2005/8/layout/default"/>
    <dgm:cxn modelId="{7C34B42D-41C0-4F57-8BE9-BE2B55905E68}" type="presOf" srcId="{DA7FD457-BBD7-4AE0-8625-B269572DBF8F}" destId="{F790BA88-63A4-43F5-AAAE-F84A3E47FA75}" srcOrd="0" destOrd="0" presId="urn:microsoft.com/office/officeart/2005/8/layout/default"/>
    <dgm:cxn modelId="{12921949-4B30-45A9-A9D5-0E793CE31468}" srcId="{0EFD5E6D-DDB5-4F0E-830A-B998F29014DD}" destId="{DA7FD457-BBD7-4AE0-8625-B269572DBF8F}" srcOrd="3" destOrd="0" parTransId="{41654BA6-1E73-465C-9B2B-BC5EF73C4CA3}" sibTransId="{16DB186E-186E-4FA3-B2F5-032B5542F516}"/>
    <dgm:cxn modelId="{676EA15D-F822-416F-A656-2752EFB01408}" srcId="{0EFD5E6D-DDB5-4F0E-830A-B998F29014DD}" destId="{51528140-B50B-4236-AD29-B66FFD457BEA}" srcOrd="0" destOrd="0" parTransId="{0197B48B-BEE9-4C17-852F-7E67BDABA3C7}" sibTransId="{C3F9A8D1-8667-45A6-8DF8-E952013E3169}"/>
    <dgm:cxn modelId="{9122C75E-6C5B-4310-B517-C5A9A160F9A6}" type="presOf" srcId="{0EFD5E6D-DDB5-4F0E-830A-B998F29014DD}" destId="{4AB49C52-1014-4C7A-A798-317D57588252}" srcOrd="0" destOrd="0" presId="urn:microsoft.com/office/officeart/2005/8/layout/default"/>
    <dgm:cxn modelId="{FFB81B72-26D1-440A-BD1A-150B6591E05F}" srcId="{0EFD5E6D-DDB5-4F0E-830A-B998F29014DD}" destId="{5B319D71-7F2C-4F22-9136-3D6EFC88AC9B}" srcOrd="4" destOrd="0" parTransId="{6FF5211D-E07C-4003-AB12-19586544D6F2}" sibTransId="{DED14A82-307A-4000-BA4E-4E39A2E12439}"/>
    <dgm:cxn modelId="{F95FD67C-C440-4C90-986D-EBD151D2FEAF}" srcId="{0EFD5E6D-DDB5-4F0E-830A-B998F29014DD}" destId="{EB3C176E-CF13-4D99-BDE6-14848944B50F}" srcOrd="2" destOrd="0" parTransId="{9723B423-18F3-4830-AB58-9841563673AC}" sibTransId="{172890D2-6E15-4E72-9A30-89A89F78A66F}"/>
    <dgm:cxn modelId="{D61A808D-B2C9-401D-B380-CC04CE14F0B7}" type="presOf" srcId="{E709CE49-7C81-406E-974D-97AC7ECCE6F1}" destId="{992C09A6-AC81-40BC-B3A7-D179ACB176BA}" srcOrd="0" destOrd="0" presId="urn:microsoft.com/office/officeart/2005/8/layout/default"/>
    <dgm:cxn modelId="{C1D428C2-1B2C-49BF-9643-63489AACF47B}" type="presOf" srcId="{51528140-B50B-4236-AD29-B66FFD457BEA}" destId="{236E5313-C696-45F7-A95B-A501607ABE08}" srcOrd="0" destOrd="0" presId="urn:microsoft.com/office/officeart/2005/8/layout/default"/>
    <dgm:cxn modelId="{E62986EE-6B03-41B1-A97B-60423AB2DE56}" type="presOf" srcId="{5B319D71-7F2C-4F22-9136-3D6EFC88AC9B}" destId="{12D25F53-8A7B-4F02-92FA-4296F321B4FD}" srcOrd="0" destOrd="0" presId="urn:microsoft.com/office/officeart/2005/8/layout/default"/>
    <dgm:cxn modelId="{F2634D13-BFAA-4E7C-8600-40C47F9614B3}" type="presParOf" srcId="{4AB49C52-1014-4C7A-A798-317D57588252}" destId="{236E5313-C696-45F7-A95B-A501607ABE08}" srcOrd="0" destOrd="0" presId="urn:microsoft.com/office/officeart/2005/8/layout/default"/>
    <dgm:cxn modelId="{2456F3DD-F539-4810-A9F9-9EFF89B98F8D}" type="presParOf" srcId="{4AB49C52-1014-4C7A-A798-317D57588252}" destId="{DA4E1046-719B-401D-8816-9AF4B5F62E23}" srcOrd="1" destOrd="0" presId="urn:microsoft.com/office/officeart/2005/8/layout/default"/>
    <dgm:cxn modelId="{F231B771-00FA-4DC9-BAEB-D4A41B7F6CE0}" type="presParOf" srcId="{4AB49C52-1014-4C7A-A798-317D57588252}" destId="{992C09A6-AC81-40BC-B3A7-D179ACB176BA}" srcOrd="2" destOrd="0" presId="urn:microsoft.com/office/officeart/2005/8/layout/default"/>
    <dgm:cxn modelId="{71552F3E-61A8-4A47-B778-4226495FE310}" type="presParOf" srcId="{4AB49C52-1014-4C7A-A798-317D57588252}" destId="{1407E80C-61A1-4012-AAB5-758473B1A1E4}" srcOrd="3" destOrd="0" presId="urn:microsoft.com/office/officeart/2005/8/layout/default"/>
    <dgm:cxn modelId="{B664BC24-E643-4E68-ABA2-FD6F43769F86}" type="presParOf" srcId="{4AB49C52-1014-4C7A-A798-317D57588252}" destId="{85E87148-8BCF-41AE-8DB4-7B4E51668019}" srcOrd="4" destOrd="0" presId="urn:microsoft.com/office/officeart/2005/8/layout/default"/>
    <dgm:cxn modelId="{2E0A7427-1EAE-4A5C-BFE6-E2511913AEE9}" type="presParOf" srcId="{4AB49C52-1014-4C7A-A798-317D57588252}" destId="{BF976C89-F674-4E05-8BD7-84B125FA25C7}" srcOrd="5" destOrd="0" presId="urn:microsoft.com/office/officeart/2005/8/layout/default"/>
    <dgm:cxn modelId="{FA4EC201-083E-4536-9DCE-8A31434CC5F8}" type="presParOf" srcId="{4AB49C52-1014-4C7A-A798-317D57588252}" destId="{F790BA88-63A4-43F5-AAAE-F84A3E47FA75}" srcOrd="6" destOrd="0" presId="urn:microsoft.com/office/officeart/2005/8/layout/default"/>
    <dgm:cxn modelId="{AE2E161C-9AC6-48FB-83C3-CB5176626AFB}" type="presParOf" srcId="{4AB49C52-1014-4C7A-A798-317D57588252}" destId="{DB5A20E0-8EC7-42E3-85A3-5B26761BB6FC}" srcOrd="7" destOrd="0" presId="urn:microsoft.com/office/officeart/2005/8/layout/default"/>
    <dgm:cxn modelId="{5E21C558-9B24-4A79-A6B6-17B25A67A590}" type="presParOf" srcId="{4AB49C52-1014-4C7A-A798-317D57588252}" destId="{12D25F53-8A7B-4F02-92FA-4296F321B4FD}"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6E5313-C696-45F7-A95B-A501607ABE08}">
      <dsp:nvSpPr>
        <dsp:cNvPr id="0" name=""/>
        <dsp:cNvSpPr/>
      </dsp:nvSpPr>
      <dsp:spPr>
        <a:xfrm>
          <a:off x="0" y="42780"/>
          <a:ext cx="3286125" cy="197167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fr-FR" sz="2100" b="1" kern="1200" dirty="0" err="1"/>
            <a:t>Chef.fe</a:t>
          </a:r>
          <a:r>
            <a:rPr lang="fr-FR" sz="2100" b="1" kern="1200" dirty="0"/>
            <a:t> de projet </a:t>
          </a:r>
          <a:r>
            <a:rPr lang="fr-FR" sz="2100" kern="1200" dirty="0"/>
            <a:t>: responsable de la gestion globale du projet, de la coordination et de la réussite du projet.</a:t>
          </a:r>
          <a:endParaRPr lang="en-US" sz="2100" kern="1200" dirty="0"/>
        </a:p>
      </dsp:txBody>
      <dsp:txXfrm>
        <a:off x="0" y="42780"/>
        <a:ext cx="3286125" cy="1971675"/>
      </dsp:txXfrm>
    </dsp:sp>
    <dsp:sp modelId="{992C09A6-AC81-40BC-B3A7-D179ACB176BA}">
      <dsp:nvSpPr>
        <dsp:cNvPr id="0" name=""/>
        <dsp:cNvSpPr/>
      </dsp:nvSpPr>
      <dsp:spPr>
        <a:xfrm>
          <a:off x="3614737" y="42780"/>
          <a:ext cx="3286125" cy="1971675"/>
        </a:xfrm>
        <a:prstGeom prst="rect">
          <a:avLst/>
        </a:prstGeom>
        <a:solidFill>
          <a:schemeClr val="accent5">
            <a:hueOff val="378441"/>
            <a:satOff val="1116"/>
            <a:lumOff val="-7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fr-FR" sz="2100" b="1" kern="1200" dirty="0" err="1"/>
            <a:t>Développeurs.euses</a:t>
          </a:r>
          <a:r>
            <a:rPr lang="fr-FR" sz="2100" b="1" kern="1200" dirty="0"/>
            <a:t> </a:t>
          </a:r>
          <a:r>
            <a:rPr lang="fr-FR" sz="2100" kern="1200" dirty="0"/>
            <a:t>: responsable du développement des composants du projet</a:t>
          </a:r>
          <a:endParaRPr lang="en-US" sz="2100" kern="1200" dirty="0"/>
        </a:p>
      </dsp:txBody>
      <dsp:txXfrm>
        <a:off x="3614737" y="42780"/>
        <a:ext cx="3286125" cy="1971675"/>
      </dsp:txXfrm>
    </dsp:sp>
    <dsp:sp modelId="{85E87148-8BCF-41AE-8DB4-7B4E51668019}">
      <dsp:nvSpPr>
        <dsp:cNvPr id="0" name=""/>
        <dsp:cNvSpPr/>
      </dsp:nvSpPr>
      <dsp:spPr>
        <a:xfrm>
          <a:off x="7229475" y="42780"/>
          <a:ext cx="3286125" cy="1971675"/>
        </a:xfrm>
        <a:prstGeom prst="rect">
          <a:avLst/>
        </a:prstGeom>
        <a:solidFill>
          <a:schemeClr val="accent5">
            <a:hueOff val="756883"/>
            <a:satOff val="2232"/>
            <a:lumOff val="-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fr-FR" sz="2100" b="1" kern="1200"/>
            <a:t>UI/UX Designer</a:t>
          </a:r>
          <a:r>
            <a:rPr lang="fr-FR" sz="2100" kern="1200"/>
            <a:t> : responsable de la conception de l'interface utilisateur et de l'expérience utilisateur du logiciel.</a:t>
          </a:r>
          <a:endParaRPr lang="en-US" sz="2100" kern="1200"/>
        </a:p>
      </dsp:txBody>
      <dsp:txXfrm>
        <a:off x="7229475" y="42780"/>
        <a:ext cx="3286125" cy="1971675"/>
      </dsp:txXfrm>
    </dsp:sp>
    <dsp:sp modelId="{F790BA88-63A4-43F5-AAAE-F84A3E47FA75}">
      <dsp:nvSpPr>
        <dsp:cNvPr id="0" name=""/>
        <dsp:cNvSpPr/>
      </dsp:nvSpPr>
      <dsp:spPr>
        <a:xfrm>
          <a:off x="1807368" y="2343068"/>
          <a:ext cx="3286125" cy="1971675"/>
        </a:xfrm>
        <a:prstGeom prst="rect">
          <a:avLst/>
        </a:prstGeom>
        <a:solidFill>
          <a:schemeClr val="accent5">
            <a:hueOff val="1135324"/>
            <a:satOff val="3347"/>
            <a:lumOff val="-22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fr-FR" sz="2100" b="1" kern="1200" dirty="0" err="1"/>
            <a:t>Testeur.euse</a:t>
          </a:r>
          <a:r>
            <a:rPr lang="fr-FR" sz="2100" b="1" kern="1200" dirty="0"/>
            <a:t> Q&amp;A</a:t>
          </a:r>
          <a:r>
            <a:rPr lang="fr-FR" sz="2100" kern="1200" dirty="0"/>
            <a:t> : responsable des tests du logiciel pour garantir la qualité et identifier les problèmes.</a:t>
          </a:r>
          <a:endParaRPr lang="en-US" sz="2100" kern="1200" dirty="0"/>
        </a:p>
      </dsp:txBody>
      <dsp:txXfrm>
        <a:off x="1807368" y="2343068"/>
        <a:ext cx="3286125" cy="1971675"/>
      </dsp:txXfrm>
    </dsp:sp>
    <dsp:sp modelId="{12D25F53-8A7B-4F02-92FA-4296F321B4FD}">
      <dsp:nvSpPr>
        <dsp:cNvPr id="0" name=""/>
        <dsp:cNvSpPr/>
      </dsp:nvSpPr>
      <dsp:spPr>
        <a:xfrm>
          <a:off x="5422106" y="2343068"/>
          <a:ext cx="3286125" cy="1971675"/>
        </a:xfrm>
        <a:prstGeom prst="rect">
          <a:avLst/>
        </a:prstGeom>
        <a:solidFill>
          <a:schemeClr val="accent5">
            <a:hueOff val="1513766"/>
            <a:satOff val="4463"/>
            <a:lumOff val="-29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fr-FR" sz="2100" b="1" kern="1200"/>
            <a:t>StakeHolder</a:t>
          </a:r>
          <a:r>
            <a:rPr lang="fr-FR" sz="2100" kern="1200"/>
            <a:t> :  Vous !</a:t>
          </a:r>
          <a:endParaRPr lang="en-US" sz="2100" kern="1200"/>
        </a:p>
      </dsp:txBody>
      <dsp:txXfrm>
        <a:off x="5422106" y="2343068"/>
        <a:ext cx="3286125" cy="197167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7/7/23</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‹N°›</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4535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7/7/23</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505688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7/7/23</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2100374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7/7/23</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1400896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7/7/23</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3366576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7/7/23</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403518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7/7/23</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1360739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7/7/23</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993022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7/7/23</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96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7/7/23</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2102403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7/7/23</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472144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7/7/23</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‹N°›</a:t>
            </a:fld>
            <a:endParaRPr lang="en-US"/>
          </a:p>
        </p:txBody>
      </p:sp>
    </p:spTree>
    <p:extLst>
      <p:ext uri="{BB962C8B-B14F-4D97-AF65-F5344CB8AC3E}">
        <p14:creationId xmlns:p14="http://schemas.microsoft.com/office/powerpoint/2010/main" val="1749517120"/>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8/10/relationships/comments" Target="../comments/modernComment_108_C023AE8D.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microsoft.com/office/2018/10/relationships/comments" Target="../comments/modernComment_102_DCC072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microsoft.com/office/2018/10/relationships/comments" Target="../comments/modernComment_103_9AA2126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microsoft.com/office/2018/10/relationships/comments" Target="../comments/modernComment_109_96F04BBB.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8/10/relationships/comments" Target="../comments/modernComment_105_8E3A8BF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fférents graphiques dessinés à la main">
            <a:extLst>
              <a:ext uri="{FF2B5EF4-FFF2-40B4-BE49-F238E27FC236}">
                <a16:creationId xmlns:a16="http://schemas.microsoft.com/office/drawing/2014/main" id="{584F4D66-7E31-B0D2-B684-4D170FCB7ED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3047" y="10"/>
            <a:ext cx="12191999" cy="6857990"/>
          </a:xfrm>
          <a:prstGeom prst="rect">
            <a:avLst/>
          </a:prstGeom>
        </p:spPr>
      </p:pic>
      <p:sp>
        <p:nvSpPr>
          <p:cNvPr id="9" name="Rectangle 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tx2">
                  <a:alpha val="0"/>
                </a:schemeClr>
              </a:gs>
              <a:gs pos="50000">
                <a:schemeClr val="tx2">
                  <a:alpha val="35000"/>
                </a:schemeClr>
              </a:gs>
              <a:gs pos="100000">
                <a:schemeClr val="tx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ctrTitle"/>
          </p:nvPr>
        </p:nvSpPr>
        <p:spPr>
          <a:xfrm>
            <a:off x="643466" y="643467"/>
            <a:ext cx="10905059" cy="3330353"/>
          </a:xfrm>
          <a:effectLst>
            <a:outerShdw blurRad="50800" dist="38100" dir="2700000" algn="tl" rotWithShape="0">
              <a:prstClr val="black">
                <a:alpha val="40000"/>
              </a:prstClr>
            </a:outerShdw>
          </a:effectLst>
        </p:spPr>
        <p:txBody>
          <a:bodyPr>
            <a:normAutofit/>
          </a:bodyPr>
          <a:lstStyle/>
          <a:p>
            <a:pPr algn="ctr"/>
            <a:r>
              <a:rPr lang="fr-FR" sz="3600" dirty="0">
                <a:solidFill>
                  <a:schemeClr val="bg1"/>
                </a:solidFill>
                <a:ea typeface="Calibri Light"/>
                <a:cs typeface="Calibri Light"/>
              </a:rPr>
              <a:t>OC PIZZA </a:t>
            </a:r>
          </a:p>
        </p:txBody>
      </p:sp>
      <p:sp>
        <p:nvSpPr>
          <p:cNvPr id="3" name="Sous-titre 2"/>
          <p:cNvSpPr>
            <a:spLocks noGrp="1"/>
          </p:cNvSpPr>
          <p:nvPr>
            <p:ph type="subTitle" idx="1"/>
          </p:nvPr>
        </p:nvSpPr>
        <p:spPr>
          <a:xfrm>
            <a:off x="643466" y="4133135"/>
            <a:ext cx="10902016" cy="1454510"/>
          </a:xfrm>
          <a:effectLst>
            <a:outerShdw blurRad="50800" dist="38100" dir="2700000" algn="tl" rotWithShape="0">
              <a:prstClr val="black">
                <a:alpha val="40000"/>
              </a:prstClr>
            </a:outerShdw>
          </a:effectLst>
        </p:spPr>
        <p:txBody>
          <a:bodyPr vert="horz" lIns="91440" tIns="45720" rIns="91440" bIns="45720" rtlCol="0" anchor="t">
            <a:normAutofit/>
          </a:bodyPr>
          <a:lstStyle/>
          <a:p>
            <a:pPr algn="ctr"/>
            <a:r>
              <a:rPr lang="fr-FR" sz="1800" dirty="0">
                <a:solidFill>
                  <a:schemeClr val="bg1"/>
                </a:solidFill>
              </a:rPr>
              <a:t>Présentation de la solution technique</a:t>
            </a:r>
          </a:p>
        </p:txBody>
      </p:sp>
      <p:cxnSp>
        <p:nvCxnSpPr>
          <p:cNvPr id="11" name="Straight Connector 10">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0890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1B0549EF-E3A5-48D7-9134-A4E08C0EF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0">
            <a:extLst>
              <a:ext uri="{FF2B5EF4-FFF2-40B4-BE49-F238E27FC236}">
                <a16:creationId xmlns:a16="http://schemas.microsoft.com/office/drawing/2014/main" id="{216DD803-634F-4EF2-A1E7-B1911DEE9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438860"/>
            <a:ext cx="11167447" cy="5752769"/>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A77B63F8-D1F3-4D40-B2D4-779BAE82BE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58398" y="-4818940"/>
            <a:ext cx="167069" cy="10515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Espace réservé du contenu 4">
            <a:extLst>
              <a:ext uri="{FF2B5EF4-FFF2-40B4-BE49-F238E27FC236}">
                <a16:creationId xmlns:a16="http://schemas.microsoft.com/office/drawing/2014/main" id="{66CC50D4-2394-74B8-BB6A-149B76E3C53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558209" y="666371"/>
            <a:ext cx="11286127" cy="4833967"/>
          </a:xfrm>
        </p:spPr>
      </p:pic>
    </p:spTree>
    <p:extLst>
      <p:ext uri="{BB962C8B-B14F-4D97-AF65-F5344CB8AC3E}">
        <p14:creationId xmlns:p14="http://schemas.microsoft.com/office/powerpoint/2010/main" val="3223563917"/>
      </p:ext>
    </p:extLst>
  </p:cSld>
  <p:clrMapOvr>
    <a:masterClrMapping/>
  </p:clrMapOvr>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0" descr="Rouleaux de plans">
            <a:extLst>
              <a:ext uri="{FF2B5EF4-FFF2-40B4-BE49-F238E27FC236}">
                <a16:creationId xmlns:a16="http://schemas.microsoft.com/office/drawing/2014/main" id="{A487B838-C953-AF8D-FDB7-26C99D987D75}"/>
              </a:ext>
            </a:extLst>
          </p:cNvPr>
          <p:cNvPicPr>
            <a:picLocks noChangeAspect="1"/>
          </p:cNvPicPr>
          <p:nvPr/>
        </p:nvPicPr>
        <p:blipFill rotWithShape="1">
          <a:blip r:embed="rId2"/>
          <a:srcRect l="15628" r="-1" b="-1"/>
          <a:stretch/>
        </p:blipFill>
        <p:spPr>
          <a:xfrm>
            <a:off x="3523488" y="10"/>
            <a:ext cx="8668512" cy="6857990"/>
          </a:xfrm>
          <a:prstGeom prst="rect">
            <a:avLst/>
          </a:prstGeom>
        </p:spPr>
      </p:pic>
      <p:sp>
        <p:nvSpPr>
          <p:cNvPr id="40" name="Rectangle 39">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3542BDA-0804-827F-E460-8731874E8C4A}"/>
              </a:ext>
            </a:extLst>
          </p:cNvPr>
          <p:cNvSpPr>
            <a:spLocks noGrp="1"/>
          </p:cNvSpPr>
          <p:nvPr>
            <p:ph type="title"/>
          </p:nvPr>
        </p:nvSpPr>
        <p:spPr>
          <a:xfrm>
            <a:off x="371094" y="1161288"/>
            <a:ext cx="3918929" cy="1124712"/>
          </a:xfrm>
        </p:spPr>
        <p:txBody>
          <a:bodyPr anchor="b">
            <a:noAutofit/>
          </a:bodyPr>
          <a:lstStyle/>
          <a:p>
            <a:r>
              <a:rPr lang="fr-FR" sz="5400" dirty="0"/>
              <a:t>OC PIZZA</a:t>
            </a:r>
          </a:p>
        </p:txBody>
      </p:sp>
      <p:sp>
        <p:nvSpPr>
          <p:cNvPr id="42" name="Rectangle 4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B5C99B3D-A5E0-9A98-5E3B-0116387E284C}"/>
              </a:ext>
            </a:extLst>
          </p:cNvPr>
          <p:cNvSpPr>
            <a:spLocks noGrp="1"/>
          </p:cNvSpPr>
          <p:nvPr>
            <p:ph idx="1"/>
          </p:nvPr>
        </p:nvSpPr>
        <p:spPr>
          <a:xfrm>
            <a:off x="371094" y="2718054"/>
            <a:ext cx="4473048" cy="3207258"/>
          </a:xfrm>
        </p:spPr>
        <p:txBody>
          <a:bodyPr vert="horz" lIns="91440" tIns="45720" rIns="91440" bIns="45720" rtlCol="0" anchor="t">
            <a:normAutofit/>
          </a:bodyPr>
          <a:lstStyle/>
          <a:p>
            <a:r>
              <a:rPr lang="fr-FR" sz="2800" dirty="0"/>
              <a:t>Méthodologie de projet recommandée </a:t>
            </a:r>
          </a:p>
          <a:p>
            <a:r>
              <a:rPr lang="fr-FR" sz="2800" dirty="0"/>
              <a:t>Macro planning du projet sous forme de GANTT </a:t>
            </a:r>
          </a:p>
          <a:p>
            <a:r>
              <a:rPr lang="fr-FR" sz="2800" dirty="0"/>
              <a:t>Une matrice RACI </a:t>
            </a:r>
          </a:p>
          <a:p>
            <a:pPr marL="0" indent="0">
              <a:buNone/>
            </a:pPr>
            <a:endParaRPr lang="fr-FR" sz="2800" dirty="0"/>
          </a:p>
        </p:txBody>
      </p:sp>
    </p:spTree>
    <p:extLst>
      <p:ext uri="{BB962C8B-B14F-4D97-AF65-F5344CB8AC3E}">
        <p14:creationId xmlns:p14="http://schemas.microsoft.com/office/powerpoint/2010/main" val="2421238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Rectangle 25">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rson, die im Notizbuch schreibt">
            <a:extLst>
              <a:ext uri="{FF2B5EF4-FFF2-40B4-BE49-F238E27FC236}">
                <a16:creationId xmlns:a16="http://schemas.microsoft.com/office/drawing/2014/main" id="{2CF4C729-B643-D7EB-CEDC-E13F8373EA0B}"/>
              </a:ext>
            </a:extLst>
          </p:cNvPr>
          <p:cNvPicPr>
            <a:picLocks noChangeAspect="1"/>
          </p:cNvPicPr>
          <p:nvPr/>
        </p:nvPicPr>
        <p:blipFill rotWithShape="1">
          <a:blip r:embed="rId3"/>
          <a:srcRect t="16491" b="12531"/>
          <a:stretch/>
        </p:blipFill>
        <p:spPr>
          <a:xfrm>
            <a:off x="20" y="10"/>
            <a:ext cx="12191981" cy="6857990"/>
          </a:xfrm>
          <a:prstGeom prst="rect">
            <a:avLst/>
          </a:prstGeom>
        </p:spPr>
      </p:pic>
      <p:sp>
        <p:nvSpPr>
          <p:cNvPr id="28" name="Rectangle 27">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F8726F0-AC69-893D-403E-D0AE8064FADF}"/>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b="0">
                <a:solidFill>
                  <a:schemeClr val="bg1"/>
                </a:solidFill>
              </a:rPr>
              <a:t>Méthodologie de projet</a:t>
            </a:r>
            <a:endParaRPr lang="en-US" sz="6600">
              <a:solidFill>
                <a:schemeClr val="bg1"/>
              </a:solidFill>
            </a:endParaRPr>
          </a:p>
        </p:txBody>
      </p:sp>
    </p:spTree>
    <p:extLst>
      <p:ext uri="{BB962C8B-B14F-4D97-AF65-F5344CB8AC3E}">
        <p14:creationId xmlns:p14="http://schemas.microsoft.com/office/powerpoint/2010/main" val="3703599655"/>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086F0FD-D971-BE58-32A5-EB015E267342}"/>
              </a:ext>
            </a:extLst>
          </p:cNvPr>
          <p:cNvSpPr>
            <a:spLocks noGrp="1"/>
          </p:cNvSpPr>
          <p:nvPr>
            <p:ph type="title"/>
          </p:nvPr>
        </p:nvSpPr>
        <p:spPr>
          <a:xfrm>
            <a:off x="5080216" y="1076324"/>
            <a:ext cx="6272784" cy="1535051"/>
          </a:xfrm>
        </p:spPr>
        <p:txBody>
          <a:bodyPr anchor="b">
            <a:normAutofit/>
          </a:bodyPr>
          <a:lstStyle/>
          <a:p>
            <a:r>
              <a:rPr lang="fr-FR" sz="5200"/>
              <a:t>AGILE  &amp; SCRUM </a:t>
            </a:r>
          </a:p>
        </p:txBody>
      </p:sp>
      <p:pic>
        <p:nvPicPr>
          <p:cNvPr id="5" name="Picture 4" descr="Ampoules blanches avec une ampoule jaune qui se démarque">
            <a:extLst>
              <a:ext uri="{FF2B5EF4-FFF2-40B4-BE49-F238E27FC236}">
                <a16:creationId xmlns:a16="http://schemas.microsoft.com/office/drawing/2014/main" id="{14191098-A6F2-9499-5F29-997422135656}"/>
              </a:ext>
            </a:extLst>
          </p:cNvPr>
          <p:cNvPicPr>
            <a:picLocks noChangeAspect="1"/>
          </p:cNvPicPr>
          <p:nvPr/>
        </p:nvPicPr>
        <p:blipFill rotWithShape="1">
          <a:blip r:embed="rId3"/>
          <a:srcRect l="38062" r="18151" b="-3"/>
          <a:stretch/>
        </p:blipFill>
        <p:spPr>
          <a:xfrm>
            <a:off x="20" y="10"/>
            <a:ext cx="4505305" cy="6857990"/>
          </a:xfrm>
          <a:prstGeom prst="rect">
            <a:avLst/>
          </a:prstGeom>
        </p:spPr>
      </p:pic>
      <p:sp>
        <p:nvSpPr>
          <p:cNvPr id="11" name="!!accent">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C89F2DEB-C56D-25E3-09FB-7DE47FDAF1D1}"/>
              </a:ext>
            </a:extLst>
          </p:cNvPr>
          <p:cNvSpPr>
            <a:spLocks noGrp="1"/>
          </p:cNvSpPr>
          <p:nvPr>
            <p:ph idx="1"/>
          </p:nvPr>
        </p:nvSpPr>
        <p:spPr>
          <a:xfrm>
            <a:off x="5089565" y="3351276"/>
            <a:ext cx="6263435" cy="478913"/>
          </a:xfrm>
        </p:spPr>
        <p:txBody>
          <a:bodyPr vert="horz" lIns="91440" tIns="45720" rIns="91440" bIns="45720" rtlCol="0" anchor="t">
            <a:normAutofit/>
          </a:bodyPr>
          <a:lstStyle/>
          <a:p>
            <a:r>
              <a:rPr lang="fr-FR" sz="1800" dirty="0">
                <a:ea typeface="+mn-lt"/>
                <a:cs typeface="+mn-lt"/>
              </a:rPr>
              <a:t> L'adaptabilité</a:t>
            </a:r>
          </a:p>
          <a:p>
            <a:endParaRPr lang="fr-FR" sz="1800">
              <a:ea typeface="+mn-lt"/>
              <a:cs typeface="+mn-lt"/>
            </a:endParaRPr>
          </a:p>
          <a:p>
            <a:endParaRPr lang="fr-FR" sz="1800" dirty="0"/>
          </a:p>
        </p:txBody>
      </p:sp>
      <p:sp>
        <p:nvSpPr>
          <p:cNvPr id="6" name="Espace réservé du contenu 2">
            <a:extLst>
              <a:ext uri="{FF2B5EF4-FFF2-40B4-BE49-F238E27FC236}">
                <a16:creationId xmlns:a16="http://schemas.microsoft.com/office/drawing/2014/main" id="{2B0D7061-F9D4-26C0-9825-4F5A6464E461}"/>
              </a:ext>
            </a:extLst>
          </p:cNvPr>
          <p:cNvSpPr txBox="1">
            <a:spLocks/>
          </p:cNvSpPr>
          <p:nvPr/>
        </p:nvSpPr>
        <p:spPr>
          <a:xfrm>
            <a:off x="5097045" y="4120756"/>
            <a:ext cx="6263435" cy="478913"/>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800" dirty="0">
                <a:ea typeface="+mn-lt"/>
                <a:cs typeface="+mn-lt"/>
              </a:rPr>
              <a:t>La collaboration </a:t>
            </a:r>
            <a:endParaRPr lang="fr-FR"/>
          </a:p>
          <a:p>
            <a:endParaRPr lang="fr-FR" sz="1800" dirty="0">
              <a:ea typeface="+mn-lt"/>
              <a:cs typeface="+mn-lt"/>
            </a:endParaRPr>
          </a:p>
          <a:p>
            <a:endParaRPr lang="fr-FR" sz="1800">
              <a:ea typeface="+mn-lt"/>
              <a:cs typeface="+mn-lt"/>
            </a:endParaRPr>
          </a:p>
          <a:p>
            <a:endParaRPr lang="fr-FR" sz="1800" dirty="0"/>
          </a:p>
        </p:txBody>
      </p:sp>
      <p:sp>
        <p:nvSpPr>
          <p:cNvPr id="8" name="Espace réservé du contenu 2">
            <a:extLst>
              <a:ext uri="{FF2B5EF4-FFF2-40B4-BE49-F238E27FC236}">
                <a16:creationId xmlns:a16="http://schemas.microsoft.com/office/drawing/2014/main" id="{EB59E805-5137-8F0F-C908-20BE124CE56A}"/>
              </a:ext>
            </a:extLst>
          </p:cNvPr>
          <p:cNvSpPr txBox="1">
            <a:spLocks/>
          </p:cNvSpPr>
          <p:nvPr/>
        </p:nvSpPr>
        <p:spPr>
          <a:xfrm>
            <a:off x="5099850" y="4852837"/>
            <a:ext cx="6263435" cy="478913"/>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800" dirty="0">
                <a:ea typeface="+mn-lt"/>
                <a:cs typeface="+mn-lt"/>
              </a:rPr>
              <a:t>Le développement itératif </a:t>
            </a:r>
          </a:p>
          <a:p>
            <a:endParaRPr lang="fr-FR" sz="1800">
              <a:ea typeface="+mn-lt"/>
              <a:cs typeface="+mn-lt"/>
            </a:endParaRPr>
          </a:p>
          <a:p>
            <a:endParaRPr lang="fr-FR" sz="1800" dirty="0"/>
          </a:p>
        </p:txBody>
      </p:sp>
    </p:spTree>
    <p:extLst>
      <p:ext uri="{BB962C8B-B14F-4D97-AF65-F5344CB8AC3E}">
        <p14:creationId xmlns:p14="http://schemas.microsoft.com/office/powerpoint/2010/main" val="2594312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8" grpId="0"/>
    </p:bldLst>
  </p:timing>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C4AA7D3-F822-E339-5B20-BC561A0CDA57}"/>
              </a:ext>
            </a:extLst>
          </p:cNvPr>
          <p:cNvSpPr>
            <a:spLocks noGrp="1"/>
          </p:cNvSpPr>
          <p:nvPr>
            <p:ph type="title"/>
          </p:nvPr>
        </p:nvSpPr>
        <p:spPr>
          <a:xfrm>
            <a:off x="841248" y="256032"/>
            <a:ext cx="10506456" cy="1014984"/>
          </a:xfrm>
        </p:spPr>
        <p:txBody>
          <a:bodyPr anchor="b">
            <a:normAutofit/>
          </a:bodyPr>
          <a:lstStyle/>
          <a:p>
            <a:r>
              <a:rPr lang="fr-FR"/>
              <a:t>Les rôles clef du projet</a:t>
            </a:r>
          </a:p>
        </p:txBody>
      </p:sp>
      <p:sp>
        <p:nvSpPr>
          <p:cNvPr id="20" name="Rectangle 1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4" name="Espace réservé du contenu 2">
            <a:extLst>
              <a:ext uri="{FF2B5EF4-FFF2-40B4-BE49-F238E27FC236}">
                <a16:creationId xmlns:a16="http://schemas.microsoft.com/office/drawing/2014/main" id="{27D2B446-3EA0-F520-913B-511E3AC8E239}"/>
              </a:ext>
            </a:extLst>
          </p:cNvPr>
          <p:cNvGraphicFramePr>
            <a:graphicFrameLocks noGrp="1"/>
          </p:cNvGraphicFramePr>
          <p:nvPr>
            <p:ph idx="1"/>
            <p:extLst>
              <p:ext uri="{D42A27DB-BD31-4B8C-83A1-F6EECF244321}">
                <p14:modId xmlns:p14="http://schemas.microsoft.com/office/powerpoint/2010/main" val="1291273109"/>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32330427"/>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FB82883-1DC0-4BE1-A607-009095F33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riting an appointment on a paper agenda">
            <a:extLst>
              <a:ext uri="{FF2B5EF4-FFF2-40B4-BE49-F238E27FC236}">
                <a16:creationId xmlns:a16="http://schemas.microsoft.com/office/drawing/2014/main" id="{2B248BB9-C37D-ED64-D1DA-84F03E684B36}"/>
              </a:ext>
            </a:extLst>
          </p:cNvPr>
          <p:cNvPicPr>
            <a:picLocks noChangeAspect="1"/>
          </p:cNvPicPr>
          <p:nvPr/>
        </p:nvPicPr>
        <p:blipFill rotWithShape="1">
          <a:blip r:embed="rId2"/>
          <a:srcRect t="15605" r="-2" b="-2"/>
          <a:stretch/>
        </p:blipFill>
        <p:spPr>
          <a:xfrm>
            <a:off x="20" y="10"/>
            <a:ext cx="12191980" cy="6857990"/>
          </a:xfrm>
          <a:prstGeom prst="rect">
            <a:avLst/>
          </a:prstGeom>
        </p:spPr>
      </p:pic>
      <p:sp>
        <p:nvSpPr>
          <p:cNvPr id="15" name="Rectangle 14">
            <a:extLst>
              <a:ext uri="{FF2B5EF4-FFF2-40B4-BE49-F238E27FC236}">
                <a16:creationId xmlns:a16="http://schemas.microsoft.com/office/drawing/2014/main" id="{9FA98EAA-A866-4C95-A2A8-44E46FBA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56000">
                <a:schemeClr val="tx1">
                  <a:alpha val="40000"/>
                </a:schemeClr>
              </a:gs>
              <a:gs pos="100000">
                <a:schemeClr val="tx1">
                  <a:alpha val="8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AB44D68E-ED12-FB8B-6ACE-A1DA6E29DF89}"/>
              </a:ext>
            </a:extLst>
          </p:cNvPr>
          <p:cNvSpPr>
            <a:spLocks noGrp="1"/>
          </p:cNvSpPr>
          <p:nvPr>
            <p:ph type="title"/>
          </p:nvPr>
        </p:nvSpPr>
        <p:spPr>
          <a:xfrm>
            <a:off x="275257" y="4388619"/>
            <a:ext cx="7377580" cy="1408016"/>
          </a:xfrm>
        </p:spPr>
        <p:txBody>
          <a:bodyPr vert="horz" lIns="91440" tIns="45720" rIns="91440" bIns="45720" rtlCol="0" anchor="b">
            <a:normAutofit/>
          </a:bodyPr>
          <a:lstStyle/>
          <a:p>
            <a:pPr algn="ctr"/>
            <a:r>
              <a:rPr lang="en-US" sz="6000" dirty="0">
                <a:solidFill>
                  <a:schemeClr val="bg1"/>
                </a:solidFill>
              </a:rPr>
              <a:t>GANTT PLANNING</a:t>
            </a:r>
          </a:p>
        </p:txBody>
      </p:sp>
    </p:spTree>
    <p:extLst>
      <p:ext uri="{BB962C8B-B14F-4D97-AF65-F5344CB8AC3E}">
        <p14:creationId xmlns:p14="http://schemas.microsoft.com/office/powerpoint/2010/main" val="3182985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8EE94D8D-BC47-413E-91AB-A2FCCE172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284A8429-F65A-490D-96E4-1158D3E8A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5441771"/>
            <a:ext cx="10515599"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Espace réservé du contenu 4">
            <a:extLst>
              <a:ext uri="{FF2B5EF4-FFF2-40B4-BE49-F238E27FC236}">
                <a16:creationId xmlns:a16="http://schemas.microsoft.com/office/drawing/2014/main" id="{66EB2BF7-36B3-CB32-41C9-352B607ABF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882" y="410456"/>
            <a:ext cx="12016232" cy="5212880"/>
          </a:xfrm>
          <a:prstGeom prst="rect">
            <a:avLst/>
          </a:prstGeom>
        </p:spPr>
      </p:pic>
      <p:sp>
        <p:nvSpPr>
          <p:cNvPr id="18" name="Rectangle 17">
            <a:extLst>
              <a:ext uri="{FF2B5EF4-FFF2-40B4-BE49-F238E27FC236}">
                <a16:creationId xmlns:a16="http://schemas.microsoft.com/office/drawing/2014/main" id="{0F022291-A82B-4D23-A1E0-5F9BD684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41136" y="5905709"/>
            <a:ext cx="109728"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8701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726908CC-6AC4-4222-8250-B90B6072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2F606D8-696E-4B76-BB10-43672AA14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2751" y="302429"/>
            <a:ext cx="11550506" cy="6053922"/>
          </a:xfrm>
          <a:prstGeom prst="rect">
            <a:avLst/>
          </a:prstGeom>
          <a:solidFill>
            <a:schemeClr val="bg1"/>
          </a:solidFill>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Image 7" descr="Une image contenant texte, capture d’écran, écran, ordinateur&#10;&#10;Description générée automatiquement">
            <a:extLst>
              <a:ext uri="{FF2B5EF4-FFF2-40B4-BE49-F238E27FC236}">
                <a16:creationId xmlns:a16="http://schemas.microsoft.com/office/drawing/2014/main" id="{ACB47636-6B15-FC8A-80A3-86E24A6FA75D}"/>
              </a:ext>
            </a:extLst>
          </p:cNvPr>
          <p:cNvPicPr>
            <a:picLocks noGrp="1" noChangeAspect="1"/>
          </p:cNvPicPr>
          <p:nvPr>
            <p:ph idx="1"/>
          </p:nvPr>
        </p:nvPicPr>
        <p:blipFill rotWithShape="1">
          <a:blip r:embed="rId3"/>
          <a:srcRect t="4704" r="-1" b="-1"/>
          <a:stretch/>
        </p:blipFill>
        <p:spPr>
          <a:xfrm>
            <a:off x="352751" y="302429"/>
            <a:ext cx="11550506" cy="6053920"/>
          </a:xfrm>
          <a:prstGeom prst="rect">
            <a:avLst/>
          </a:prstGeom>
        </p:spPr>
      </p:pic>
      <p:sp>
        <p:nvSpPr>
          <p:cNvPr id="41" name="Rectangle 40">
            <a:extLst>
              <a:ext uri="{FF2B5EF4-FFF2-40B4-BE49-F238E27FC236}">
                <a16:creationId xmlns:a16="http://schemas.microsoft.com/office/drawing/2014/main" id="{3ABF1881-5AFD-48F9-979A-19EE2FE30A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608" y="2735029"/>
            <a:ext cx="148286" cy="1188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6201590"/>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chemeClr val="tx2">
                <a:lumMod val="10000"/>
                <a:lumOff val="90000"/>
              </a:schemeClr>
            </a:solidFill>
          </a:ln>
          <a:effectLst>
            <a:outerShdw blurRad="63500" sx="102000" sy="102000" algn="ctr" rotWithShape="0">
              <a:schemeClr val="bg1">
                <a:lumMod val="8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9C45F024-2468-4D8A-9E11-BB2B1E0A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B5DCDE48-B9AF-D123-AF26-F4432C3859F5}"/>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a:t>Matrice RACI</a:t>
            </a:r>
          </a:p>
        </p:txBody>
      </p:sp>
      <p:sp>
        <p:nvSpPr>
          <p:cNvPr id="18" name="Rectangle 17">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6704512"/>
      </p:ext>
    </p:extLst>
  </p:cSld>
  <p:clrMapOvr>
    <a:masterClrMapping/>
  </p:clrMapOvr>
</p:sld>
</file>

<file path=ppt/theme/theme1.xml><?xml version="1.0" encoding="utf-8"?>
<a:theme xmlns:a="http://schemas.openxmlformats.org/drawingml/2006/main" name="AccentBoxVTI">
  <a:themeElements>
    <a:clrScheme name="AnalogousFromLightSeedRightStep">
      <a:dk1>
        <a:srgbClr val="000000"/>
      </a:dk1>
      <a:lt1>
        <a:srgbClr val="FFFFFF"/>
      </a:lt1>
      <a:dk2>
        <a:srgbClr val="20301B"/>
      </a:dk2>
      <a:lt2>
        <a:srgbClr val="F0F1F3"/>
      </a:lt2>
      <a:accent1>
        <a:srgbClr val="A6A27E"/>
      </a:accent1>
      <a:accent2>
        <a:srgbClr val="97A872"/>
      </a:accent2>
      <a:accent3>
        <a:srgbClr val="8BAA80"/>
      </a:accent3>
      <a:accent4>
        <a:srgbClr val="76AD7E"/>
      </a:accent4>
      <a:accent5>
        <a:srgbClr val="81AA98"/>
      </a:accent5>
      <a:accent6>
        <a:srgbClr val="73A9A8"/>
      </a:accent6>
      <a:hlink>
        <a:srgbClr val="6B72AF"/>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name="Office">
      <a:fillStyleLst>
        <a:solidFill/>
        <a:gradFill rotWithShape="1"/>
        <a:gradFill rotWithShape="1"/>
      </a:fillStyleLst>
      <a:lnStyleLst>
        <a:ln w="6350" cap="flat" cmpd="sng" algn="ctr"/>
        <a:ln w="12700" cap="flat" cmpd="sng" algn="ctr"/>
        <a:ln w="19050" cap="flat" cmpd="sng" algn="ctr"/>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solidFill>
        <a:gradFill rotWithShape="1"/>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TotalTime>
  <Words>125</Words>
  <Application>Microsoft Macintosh PowerPoint</Application>
  <PresentationFormat>Grand écran</PresentationFormat>
  <Paragraphs>20</Paragraphs>
  <Slides>10</Slides>
  <Notes>0</Notes>
  <HiddenSlides>0</HiddenSlides>
  <MMClips>1</MMClips>
  <ScaleCrop>false</ScaleCrop>
  <HeadingPairs>
    <vt:vector size="6" baseType="variant">
      <vt:variant>
        <vt:lpstr>Polices utilisées</vt:lpstr>
      </vt:variant>
      <vt:variant>
        <vt:i4>3</vt:i4>
      </vt:variant>
      <vt:variant>
        <vt:lpstr>Thème</vt:lpstr>
      </vt:variant>
      <vt:variant>
        <vt:i4>2</vt:i4>
      </vt:variant>
      <vt:variant>
        <vt:lpstr>Titres des diapositives</vt:lpstr>
      </vt:variant>
      <vt:variant>
        <vt:i4>10</vt:i4>
      </vt:variant>
    </vt:vector>
  </HeadingPairs>
  <TitlesOfParts>
    <vt:vector size="15" baseType="lpstr">
      <vt:lpstr>Arial</vt:lpstr>
      <vt:lpstr>Calibri</vt:lpstr>
      <vt:lpstr>Neue Haas Grotesk Text Pro</vt:lpstr>
      <vt:lpstr>AccentBoxVTI</vt:lpstr>
      <vt:lpstr>Office Theme</vt:lpstr>
      <vt:lpstr>OC PIZZA </vt:lpstr>
      <vt:lpstr>OC PIZZA</vt:lpstr>
      <vt:lpstr>Méthodologie de projet</vt:lpstr>
      <vt:lpstr>AGILE  &amp; SCRUM </vt:lpstr>
      <vt:lpstr>Les rôles clef du projet</vt:lpstr>
      <vt:lpstr>GANTT PLANNING</vt:lpstr>
      <vt:lpstr>Présentation PowerPoint</vt:lpstr>
      <vt:lpstr>Présentation PowerPoint</vt:lpstr>
      <vt:lpstr>Matrice RACI</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
  <cp:lastModifiedBy>Elodie Gage</cp:lastModifiedBy>
  <cp:revision>186</cp:revision>
  <dcterms:created xsi:type="dcterms:W3CDTF">2023-06-14T12:02:00Z</dcterms:created>
  <dcterms:modified xsi:type="dcterms:W3CDTF">2023-07-07T14:41:06Z</dcterms:modified>
</cp:coreProperties>
</file>